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76" r:id="rId5"/>
    <p:sldId id="259" r:id="rId6"/>
    <p:sldId id="257" r:id="rId7"/>
    <p:sldId id="258" r:id="rId8"/>
    <p:sldId id="279" r:id="rId9"/>
    <p:sldId id="290" r:id="rId10"/>
    <p:sldId id="277" r:id="rId11"/>
    <p:sldId id="278" r:id="rId12"/>
    <p:sldId id="262" r:id="rId13"/>
    <p:sldId id="261" r:id="rId14"/>
    <p:sldId id="263" r:id="rId15"/>
    <p:sldId id="260" r:id="rId16"/>
    <p:sldId id="289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0EB"/>
    <a:srgbClr val="F5F7F9"/>
    <a:srgbClr val="E7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A3D971-BD08-4105-986D-4E62801DB79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84688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6874" y="1920240"/>
            <a:ext cx="6452006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0"/>
            <a:ext cx="740664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7315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998720" y="7494270"/>
            <a:ext cx="46329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10485120" y="7494270"/>
            <a:ext cx="341376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528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11480" lvl="0" indent="-41148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384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91540" lvl="1" indent="-34290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33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0" lvl="2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•"/>
        <a:defRPr sz="288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920240" lvl="3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–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68880" lvl="4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17520" lvl="5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566160" lvl="6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114800" lvl="7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663440" lvl="8" indent="-274320" algn="l" defTabSz="1097280" eaLnBrk="1" fontAlgn="base" latinLnBrk="0" hangingPunct="1">
        <a:lnSpc>
          <a:spcPct val="100000"/>
        </a:lnSpc>
        <a:spcBef>
          <a:spcPct val="24000"/>
        </a:spcBef>
        <a:spcAft>
          <a:spcPct val="0"/>
        </a:spcAft>
        <a:buChar char="»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16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8640" lvl="1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7280" lvl="2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45920" lvl="3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194560" lvl="4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743200" lvl="5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3291840" lvl="6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840480" lvl="7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4389120" lvl="8" indent="0" algn="l" defTabSz="109728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2.xml"/><Relationship Id="rId5" Type="http://schemas.openxmlformats.org/officeDocument/2006/relationships/hyperlink" Target="https://www.ncbi.nlm.nih.gov/pmc/articles/PMC4517533/" TargetMode="External"/><Relationship Id="rId4" Type="http://schemas.openxmlformats.org/officeDocument/2006/relationships/hyperlink" Target="https://www.ncbi.nlm.nih.gov/pmc/articles/PMC10086231/" TargetMode="External"/><Relationship Id="rId3" Type="http://schemas.openxmlformats.org/officeDocument/2006/relationships/hyperlink" Target="https://in.docworkspace.com/d/sIDvJgbG4AavkmKYG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thedevastator/unlocking-clues-to-parkinson-s-disease-progressi" TargetMode="Externa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71630" y="2570214"/>
            <a:ext cx="5872639" cy="8788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970"/>
              </a:lnSpc>
              <a:buNone/>
            </a:pPr>
            <a:r>
              <a:rPr lang="en-US" sz="5575" b="1" kern="0" spc="-11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Parkinson's Disease</a:t>
            </a:r>
            <a:endParaRPr lang="en-US" sz="5575" dirty="0"/>
          </a:p>
        </p:txBody>
      </p:sp>
      <p:sp>
        <p:nvSpPr>
          <p:cNvPr id="5" name="Text 2"/>
          <p:cNvSpPr/>
          <p:nvPr/>
        </p:nvSpPr>
        <p:spPr>
          <a:xfrm>
            <a:off x="6371630" y="3800541"/>
            <a:ext cx="7373541" cy="11246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Parkinson's disease is a neurodegenerative disorder that affects the dopamine-producing neurons in the brain. It leads to symptoms such as tremors, rigidity, and difficulty with movement.</a:t>
            </a:r>
            <a:endParaRPr lang="en-US" sz="1860" dirty="0"/>
          </a:p>
        </p:txBody>
      </p:sp>
      <p:sp>
        <p:nvSpPr>
          <p:cNvPr id="6" name="Shape 3"/>
          <p:cNvSpPr/>
          <p:nvPr/>
        </p:nvSpPr>
        <p:spPr>
          <a:xfrm>
            <a:off x="6371630" y="5206376"/>
            <a:ext cx="377666" cy="374889"/>
          </a:xfrm>
          <a:prstGeom prst="roundRect">
            <a:avLst>
              <a:gd name="adj" fmla="val 2438878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879600"/>
            <a:ext cx="5654675" cy="524065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837815" y="574040"/>
            <a:ext cx="8111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charset="0"/>
                <a:cs typeface="Century Gothic" panose="020B0502020202020204" charset="0"/>
              </a:rPr>
              <a:t>TEAM:-TECH INFINITEX</a:t>
            </a:r>
            <a:endParaRPr 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charset="0"/>
              <a:cs typeface="Century Gothic" panose="020B0502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1007072"/>
            <a:ext cx="5672852" cy="7322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810"/>
              </a:lnSpc>
              <a:buNone/>
            </a:pPr>
            <a:endParaRPr lang="en-US" sz="4645" dirty="0"/>
          </a:p>
        </p:txBody>
      </p:sp>
      <p:sp>
        <p:nvSpPr>
          <p:cNvPr id="5" name="Shape 2"/>
          <p:cNvSpPr/>
          <p:nvPr/>
        </p:nvSpPr>
        <p:spPr>
          <a:xfrm>
            <a:off x="7291626" y="2207970"/>
            <a:ext cx="47149" cy="4953928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6" name="Shape 3"/>
          <p:cNvSpPr/>
          <p:nvPr/>
        </p:nvSpPr>
        <p:spPr>
          <a:xfrm>
            <a:off x="7580769" y="2631198"/>
            <a:ext cx="826294" cy="46802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7" name="Shape 4"/>
          <p:cNvSpPr/>
          <p:nvPr/>
        </p:nvSpPr>
        <p:spPr>
          <a:xfrm>
            <a:off x="7049631" y="2391042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19652" y="2478823"/>
            <a:ext cx="191095" cy="439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485"/>
              </a:lnSpc>
              <a:buNone/>
            </a:pPr>
            <a:r>
              <a:rPr lang="en-US" sz="2000" b="1" kern="0" spc="-56" dirty="0">
                <a:solidFill>
                  <a:srgbClr val="272525"/>
                </a:solidFill>
                <a:latin typeface="Forte" panose="03060902040502070203" charset="0"/>
                <a:ea typeface="adonis-web" pitchFamily="34" charset="-122"/>
                <a:cs typeface="Forte" panose="03060902040502070203" charset="0"/>
              </a:rPr>
              <a:t>1</a:t>
            </a:r>
            <a:endParaRPr lang="en-US" sz="2000" b="1" kern="0" spc="-56" dirty="0">
              <a:solidFill>
                <a:srgbClr val="272525"/>
              </a:solidFill>
              <a:latin typeface="Forte" panose="03060902040502070203" charset="0"/>
              <a:ea typeface="adonis-web" pitchFamily="34" charset="-122"/>
              <a:cs typeface="Forte" panose="03060902040502070203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13577" y="2442217"/>
            <a:ext cx="2963942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5" dirty="0">
                <a:latin typeface="Century Gothic" panose="020B0502020202020204" charset="0"/>
                <a:cs typeface="Century Gothic" panose="020B0502020202020204" charset="0"/>
              </a:rPr>
              <a:t>Training data</a:t>
            </a:r>
            <a:endParaRPr lang="en-US" sz="2325" dirty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13775" y="2873375"/>
            <a:ext cx="3917950" cy="20396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975"/>
              </a:lnSpc>
              <a:buNone/>
            </a:pPr>
            <a:r>
              <a:rPr lang="en-US" dirty="0"/>
              <a:t>Training data refers to the dataset  where the model learns from the data patterns and relationships to make predictions or decisions.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6223635" y="4342130"/>
            <a:ext cx="807720" cy="76200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12" name="Shape 9"/>
          <p:cNvSpPr/>
          <p:nvPr/>
        </p:nvSpPr>
        <p:spPr>
          <a:xfrm>
            <a:off x="7049631" y="4116985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 sz="2400">
                <a:latin typeface="Forte" panose="03060902040502070203" charset="0"/>
                <a:cs typeface="Forte" panose="03060902040502070203" charset="0"/>
              </a:rPr>
              <a:t>2</a:t>
            </a:r>
            <a:endParaRPr lang="en-US" sz="2400">
              <a:latin typeface="Forte" panose="03060902040502070203" charset="0"/>
              <a:cs typeface="Forte" panose="03060902040502070203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668236" y="4116725"/>
            <a:ext cx="2554962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905"/>
              </a:lnSpc>
              <a:buNone/>
            </a:pPr>
            <a:r>
              <a:rPr lang="en-US" sz="2325" dirty="0">
                <a:latin typeface="Century Gothic" panose="020B0502020202020204" charset="0"/>
                <a:cs typeface="Century Gothic" panose="020B0502020202020204" charset="0"/>
              </a:rPr>
              <a:t>Testing data</a:t>
            </a:r>
            <a:endParaRPr lang="en-US" sz="2325" dirty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80769" y="6314745"/>
            <a:ext cx="826294" cy="46802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17" name="Shape 14"/>
          <p:cNvSpPr/>
          <p:nvPr/>
        </p:nvSpPr>
        <p:spPr>
          <a:xfrm>
            <a:off x="7049631" y="6038394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652" y="6082359"/>
            <a:ext cx="191095" cy="439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485"/>
              </a:lnSpc>
              <a:buNone/>
            </a:pPr>
            <a:r>
              <a:rPr lang="en-US" sz="2400" dirty="0">
                <a:latin typeface="Forte" panose="03060902040502070203" charset="0"/>
                <a:cs typeface="Forte" panose="03060902040502070203" charset="0"/>
              </a:rPr>
              <a:t>3</a:t>
            </a:r>
            <a:endParaRPr lang="en-US" sz="2400" dirty="0">
              <a:latin typeface="Forte" panose="03060902040502070203" charset="0"/>
              <a:cs typeface="Forte" panose="03060902040502070203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406567" y="6082584"/>
            <a:ext cx="2925842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5" dirty="0">
                <a:latin typeface="Century Gothic" panose="020B0502020202020204" charset="0"/>
                <a:cs typeface="Century Gothic" panose="020B0502020202020204" charset="0"/>
              </a:rPr>
              <a:t>Predicting data</a:t>
            </a:r>
            <a:endParaRPr lang="en-US" sz="2325" dirty="0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12670" y="4608195"/>
            <a:ext cx="3910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/>
              <a:t>Testing data refers to the dataset that is used to evaluate the performance of a trained machine learning model,in assessing how well the model generalizes to new, unseen data.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8406765" y="6521450"/>
            <a:ext cx="3809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Its primary purpose is to take input data and produce corresponding output predictions based on the patterns it has learned during training.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1717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p>
            <a:endParaRPr lang="en-US" sz="7200"/>
          </a:p>
        </p:txBody>
      </p:sp>
      <p:sp>
        <p:nvSpPr>
          <p:cNvPr id="4" name="Text 1"/>
          <p:cNvSpPr/>
          <p:nvPr/>
        </p:nvSpPr>
        <p:spPr>
          <a:xfrm>
            <a:off x="2985810" y="440894"/>
            <a:ext cx="8983147" cy="7322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810"/>
              </a:lnSpc>
              <a:buNone/>
            </a:pPr>
            <a:endParaRPr lang="en-US" sz="4645" dirty="0"/>
          </a:p>
        </p:txBody>
      </p:sp>
      <p:sp>
        <p:nvSpPr>
          <p:cNvPr id="19" name="Text Box 18"/>
          <p:cNvSpPr txBox="1"/>
          <p:nvPr/>
        </p:nvSpPr>
        <p:spPr>
          <a:xfrm>
            <a:off x="3076575" y="393065"/>
            <a:ext cx="823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Outcome:</a:t>
            </a:r>
            <a:endParaRPr lang="en-US"/>
          </a:p>
        </p:txBody>
      </p:sp>
      <p:pic>
        <p:nvPicPr>
          <p:cNvPr id="20" name="Image 1" descr="preencoded.png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10" y="31115"/>
            <a:ext cx="14343380" cy="19678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4181475" y="610235"/>
            <a:ext cx="63919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600">
                <a:latin typeface="Brush Script MT" panose="03060802040406070304" charset="0"/>
                <a:cs typeface="Brush Script MT" panose="03060802040406070304" charset="0"/>
              </a:rPr>
              <a:t>Outcome</a:t>
            </a:r>
            <a:endParaRPr lang="en-US" sz="9600">
              <a:latin typeface="Brush Script MT" panose="03060802040406070304" charset="0"/>
              <a:cs typeface="Brush Script MT" panose="030608020404060703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968375" y="2178685"/>
            <a:ext cx="12693015" cy="567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Ø"/>
            </a:pPr>
            <a:r>
              <a:rPr lang="en-US" sz="3300"/>
              <a:t>Our Machine learning therefore have the potential to provide clinicians with additional tools to screen, detect or diagnose PD. </a:t>
            </a:r>
            <a:endParaRPr lang="en-US" sz="3300"/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300"/>
              <a:t>This models can provide the nuclear experts an assistance that can aid them in better and accurate decision making and clinical diagnosis. </a:t>
            </a:r>
            <a:endParaRPr lang="en-US" sz="3300"/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300"/>
              <a:t>Our model predicts gender for a given particular age value as input.</a:t>
            </a:r>
            <a:endParaRPr lang="en-US" sz="3300"/>
          </a:p>
          <a:p>
            <a:pPr marL="571500" indent="-571500">
              <a:buFont typeface="Wingdings" panose="05000000000000000000" charset="0"/>
              <a:buChar char="Ø"/>
            </a:pPr>
            <a:r>
              <a:rPr lang="en-US" sz="3300"/>
              <a:t> It is also found that the proposed method is fully automated and provides improved performance and hence can be recommended for real life app.</a:t>
            </a:r>
            <a:endParaRPr lang="en-US" sz="3300"/>
          </a:p>
          <a:p>
            <a:pPr marL="571500" indent="-571500">
              <a:buFont typeface="Wingdings" panose="05000000000000000000" charset="0"/>
              <a:buChar char="Ø"/>
            </a:pPr>
            <a:endParaRPr lang="en-US" sz="3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29270" y="603581"/>
            <a:ext cx="4422696" cy="6858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40"/>
              </a:lnSpc>
              <a:buNone/>
            </a:pPr>
            <a:r>
              <a:rPr lang="en-US" sz="4355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5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70" y="1728367"/>
            <a:ext cx="6320076" cy="38773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9270" y="5880042"/>
            <a:ext cx="2639020" cy="342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Living with Parkinson's</a:t>
            </a:r>
            <a:endParaRPr lang="en-US" sz="2175" dirty="0"/>
          </a:p>
        </p:txBody>
      </p:sp>
      <p:sp>
        <p:nvSpPr>
          <p:cNvPr id="7" name="Text 3"/>
          <p:cNvSpPr/>
          <p:nvPr/>
        </p:nvSpPr>
        <p:spPr>
          <a:xfrm>
            <a:off x="829270" y="6442494"/>
            <a:ext cx="6320076" cy="14045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Parkinson's disease can have a significant impact on a patient's life, taking a proactive approach to managing symptoms and accessing resources can help patients and their caregivers maintain a high quality of life.</a:t>
            </a:r>
            <a:endParaRPr lang="en-US" sz="174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54" y="1728367"/>
            <a:ext cx="6320076" cy="38773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054" y="5880042"/>
            <a:ext cx="2909888" cy="342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Future of Parkinson's</a:t>
            </a:r>
            <a:endParaRPr lang="en-US" sz="2175" dirty="0"/>
          </a:p>
        </p:txBody>
      </p:sp>
      <p:sp>
        <p:nvSpPr>
          <p:cNvPr id="10" name="Text 5"/>
          <p:cNvSpPr/>
          <p:nvPr/>
        </p:nvSpPr>
        <p:spPr>
          <a:xfrm>
            <a:off x="7481054" y="6442494"/>
            <a:ext cx="6320076" cy="105340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Advancements in research and new treatments offer hope for patients with Parkinson's disease, and continuing to fund research is crucial to finding a cure.</a:t>
            </a:r>
            <a:endParaRPr lang="en-US" sz="174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3260190"/>
            <a:ext cx="9808012" cy="7322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810"/>
              </a:lnSpc>
              <a:buNone/>
            </a:pPr>
            <a:endParaRPr lang="en-US" sz="4645" dirty="0"/>
          </a:p>
        </p:txBody>
      </p:sp>
      <p:sp>
        <p:nvSpPr>
          <p:cNvPr id="5" name="Shape 2"/>
          <p:cNvSpPr/>
          <p:nvPr/>
        </p:nvSpPr>
        <p:spPr>
          <a:xfrm>
            <a:off x="885865" y="3041771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1</a:t>
            </a:r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55251" y="4571002"/>
            <a:ext cx="191095" cy="43930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485"/>
              </a:lnSpc>
              <a:buNone/>
            </a:pPr>
            <a:r>
              <a:rPr lang="en-US" sz="2790" b="1" kern="0" spc="-56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90" dirty="0"/>
          </a:p>
        </p:txBody>
      </p:sp>
      <p:sp>
        <p:nvSpPr>
          <p:cNvPr id="9" name="Shape 6"/>
          <p:cNvSpPr/>
          <p:nvPr/>
        </p:nvSpPr>
        <p:spPr>
          <a:xfrm>
            <a:off x="884912" y="4570851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2</a:t>
            </a:r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86500" y="6392031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3</a:t>
            </a:r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17346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8775" y="3041650"/>
            <a:ext cx="12040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hlinkClick r:id="rId3" action="ppaction://hlinkfile"/>
              </a:rPr>
              <a:t>https://in.docworkspace.com/d/sIDvJgbG4AavkmKYG</a:t>
            </a:r>
            <a:endParaRPr lang="en-US" sz="3200"/>
          </a:p>
        </p:txBody>
      </p:sp>
      <p:sp>
        <p:nvSpPr>
          <p:cNvPr id="20" name="Text Box 19"/>
          <p:cNvSpPr txBox="1"/>
          <p:nvPr/>
        </p:nvSpPr>
        <p:spPr>
          <a:xfrm>
            <a:off x="1736725" y="4539615"/>
            <a:ext cx="10972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hlinkClick r:id="rId4" action="ppaction://hlinkfile"/>
              </a:rPr>
              <a:t>https://www.ncbi.nlm.nih.gov/pmc/articles/PMC10086231/</a:t>
            </a:r>
            <a:endParaRPr lang="en-US" sz="3200"/>
          </a:p>
        </p:txBody>
      </p:sp>
      <p:sp>
        <p:nvSpPr>
          <p:cNvPr id="21" name="Text Box 20"/>
          <p:cNvSpPr txBox="1"/>
          <p:nvPr/>
        </p:nvSpPr>
        <p:spPr>
          <a:xfrm>
            <a:off x="1755140" y="6313805"/>
            <a:ext cx="11226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hlinkClick r:id="rId5" action="ppaction://hlinkfile"/>
              </a:rPr>
              <a:t>https://www.ncbi.nlm.nih.gov/pmc/articles/PMC4517533/</a:t>
            </a:r>
            <a:endParaRPr lang="en-US" sz="3200"/>
          </a:p>
        </p:txBody>
      </p:sp>
      <p:sp>
        <p:nvSpPr>
          <p:cNvPr id="22" name="Text Box 21"/>
          <p:cNvSpPr txBox="1"/>
          <p:nvPr/>
        </p:nvSpPr>
        <p:spPr>
          <a:xfrm>
            <a:off x="3330575" y="374650"/>
            <a:ext cx="7985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600">
                <a:latin typeface="Brush Script MT" panose="03060802040406070304" charset="0"/>
                <a:cs typeface="Brush Script MT" panose="03060802040406070304" charset="0"/>
              </a:rPr>
              <a:t>References</a:t>
            </a:r>
            <a:endParaRPr lang="en-US" sz="6600">
              <a:latin typeface="Brush Script MT" panose="03060802040406070304" charset="0"/>
              <a:cs typeface="Brush Script MT" panose="0306080204040607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WhatsApp Image 2023-07-30 at 3.30.42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3170" y="507365"/>
            <a:ext cx="12163425" cy="6842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704705" y="6803390"/>
            <a:ext cx="36925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 rot="21120000">
            <a:off x="1905000" y="1176020"/>
            <a:ext cx="52152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>
                <a:solidFill>
                  <a:srgbClr val="FF0000"/>
                </a:solidFill>
              </a:rPr>
              <a:t>Thank You!!</a:t>
            </a:r>
            <a:endParaRPr lang="en-US" sz="6600">
              <a:solidFill>
                <a:srgbClr val="FF000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 rot="20940000">
            <a:off x="1347470" y="2439670"/>
            <a:ext cx="5830570" cy="17532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r>
              <a:rPr lang="en-US"/>
              <a:t>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E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Baskerville Old Face" panose="02020602080505020303" charset="0"/>
                <a:cs typeface="Baskerville Old Face" panose="02020602080505020303" charset="0"/>
              </a:rPr>
              <a:t>Table of Contents</a:t>
            </a:r>
            <a:endParaRPr lang="en-US" b="1"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49045" y="2004695"/>
            <a:ext cx="67354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Problem Satement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Introduction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Steps involved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Data Preparation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Data Visualization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Outcome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Conclusion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4000">
                <a:latin typeface="Californian FB" panose="0207040306080B030204" charset="0"/>
                <a:cs typeface="Californian FB" panose="0207040306080B030204" charset="0"/>
              </a:rPr>
              <a:t>References</a:t>
            </a: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4000">
              <a:latin typeface="Californian FB" panose="0207040306080B030204" charset="0"/>
              <a:cs typeface="Californian FB" panose="0207040306080B030204" charset="0"/>
            </a:endParaRPr>
          </a:p>
        </p:txBody>
      </p:sp>
      <p:pic>
        <p:nvPicPr>
          <p:cNvPr id="6" name="Content Placeholder 5" descr="WhatsApp Image 2023-07-30 at 3.32.03 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1875" y="2005965"/>
            <a:ext cx="7620000" cy="5630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9720" y="1639491"/>
            <a:ext cx="5028367" cy="51257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4065"/>
              </a:lnSpc>
              <a:buNone/>
            </a:pPr>
            <a:r>
              <a:rPr lang="en-US" sz="5400" dirty="0">
                <a:latin typeface="Brush Script MT" panose="03060802040406070304" charset="0"/>
                <a:cs typeface="Brush Script MT" panose="03060802040406070304" charset="0"/>
              </a:rPr>
              <a:t>Problem Statement:</a:t>
            </a:r>
            <a:endParaRPr lang="en-US" sz="5400" dirty="0">
              <a:latin typeface="Brush Script MT" panose="03060802040406070304" charset="0"/>
              <a:cs typeface="Brush Script MT" panose="0306080204040607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117600" y="2747010"/>
            <a:ext cx="123126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latin typeface="Baskerville Old Face" panose="02020602080505020303" charset="0"/>
                <a:cs typeface="Baskerville Old Face" panose="02020602080505020303" charset="0"/>
              </a:rPr>
              <a:t>Parkinson's disease is a neurodegenerative disorder that affects the central nervous system. </a:t>
            </a:r>
            <a:endParaRPr lang="en-US" sz="2800">
              <a:latin typeface="Baskerville Old Face" panose="02020602080505020303" charset="0"/>
              <a:cs typeface="Baskerville Old Face" panose="02020602080505020303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latin typeface="Baskerville Old Face" panose="02020602080505020303" charset="0"/>
                <a:cs typeface="Baskerville Old Face" panose="02020602080505020303" charset="0"/>
              </a:rPr>
              <a:t>It is characterized by the progressive loss of dopamine-producing brain cells, leading to various motor and non-motor symptoms.</a:t>
            </a:r>
            <a:endParaRPr lang="en-US" sz="2800">
              <a:latin typeface="Baskerville Old Face" panose="02020602080505020303" charset="0"/>
              <a:cs typeface="Baskerville Old Face" panose="02020602080505020303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latin typeface="Baskerville Old Face" panose="02020602080505020303" charset="0"/>
                <a:cs typeface="Baskerville Old Face" panose="02020602080505020303" charset="0"/>
              </a:rPr>
              <a:t> The main problem statement for Parkinson's disease can be framed as follows:</a:t>
            </a:r>
            <a:endParaRPr lang="en-US" sz="2800">
              <a:latin typeface="Baskerville Old Face" panose="02020602080505020303" charset="0"/>
              <a:cs typeface="Baskerville Old Face" panose="02020602080505020303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800">
                <a:latin typeface="Baskerville Old Face" panose="02020602080505020303" charset="0"/>
                <a:cs typeface="Baskerville Old Face" panose="02020602080505020303" charset="0"/>
              </a:rPr>
              <a:t>"Develop effective strategies for early detection, accurate diagnosis, and personalized treatment of Parkinson's disease to improve the quality of life for patients, slow down disease progression, and eventually find a cure for this debilitating neurological condition."</a:t>
            </a:r>
            <a:endParaRPr lang="en-US" sz="2800"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-6032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2004807"/>
            <a:ext cx="5490805" cy="7322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810"/>
              </a:lnSpc>
              <a:buNone/>
            </a:pPr>
            <a:r>
              <a:rPr lang="en-US" sz="4645" dirty="0">
                <a:solidFill>
                  <a:srgbClr val="312F2B"/>
                </a:solidFill>
                <a:latin typeface="Georgia" panose="02040502050405020303" pitchFamily="34" charset="0"/>
                <a:ea typeface="Georgia" panose="02040502050405020303" pitchFamily="34" charset="-122"/>
                <a:cs typeface="Georgia" panose="02040502050405020303" pitchFamily="34" charset="-120"/>
                <a:sym typeface="+mn-ea"/>
              </a:rPr>
              <a:t>Introduction to Parkinson's disease:</a:t>
            </a:r>
            <a:endParaRPr lang="en-US" sz="4645" dirty="0"/>
          </a:p>
          <a:p>
            <a:pPr marL="0" indent="0">
              <a:lnSpc>
                <a:spcPts val="5810"/>
              </a:lnSpc>
              <a:buNone/>
            </a:pPr>
            <a:endParaRPr lang="en-US" sz="4645" dirty="0"/>
          </a:p>
        </p:txBody>
      </p:sp>
      <p:sp>
        <p:nvSpPr>
          <p:cNvPr id="5" name="Shape 2"/>
          <p:cNvSpPr/>
          <p:nvPr/>
        </p:nvSpPr>
        <p:spPr>
          <a:xfrm>
            <a:off x="885190" y="3205480"/>
            <a:ext cx="4129405" cy="4025900"/>
          </a:xfrm>
          <a:prstGeom prst="roundRect">
            <a:avLst>
              <a:gd name="adj" fmla="val 1854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8832" y="3447516"/>
            <a:ext cx="2360771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5" dirty="0">
                <a:solidFill>
                  <a:srgbClr val="272525"/>
                </a:solidFill>
                <a:latin typeface="Georgia" panose="02040502050405020303" pitchFamily="34" charset="0"/>
                <a:ea typeface="Georgia" panose="02040502050405020303" pitchFamily="34" charset="-122"/>
                <a:cs typeface="Georgia" panose="02040502050405020303" pitchFamily="34" charset="-120"/>
                <a:sym typeface="+mn-ea"/>
              </a:rPr>
              <a:t>What is it?</a:t>
            </a:r>
            <a:endParaRPr lang="en-US" sz="2325" dirty="0"/>
          </a:p>
          <a:p>
            <a:pPr marL="0" indent="0">
              <a:lnSpc>
                <a:spcPts val="2905"/>
              </a:lnSpc>
              <a:buNone/>
            </a:pPr>
            <a:endParaRPr lang="en-US" sz="2325" dirty="0"/>
          </a:p>
        </p:txBody>
      </p:sp>
      <p:sp>
        <p:nvSpPr>
          <p:cNvPr id="7" name="Text 4"/>
          <p:cNvSpPr/>
          <p:nvPr/>
        </p:nvSpPr>
        <p:spPr>
          <a:xfrm>
            <a:off x="1128832" y="4047906"/>
            <a:ext cx="3642122" cy="14995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  <a:sym typeface="+mn-ea"/>
              </a:rPr>
              <a:t>Parkinson's is a neurodegenerative disease that causes dopamine-producing neurons to die in the brain. This leads to symptoms such as tremors, stiffness, and slow movement.</a:t>
            </a:r>
            <a:endParaRPr lang="en-US" sz="1860" dirty="0"/>
          </a:p>
          <a:p>
            <a:pPr marL="0" indent="0">
              <a:lnSpc>
                <a:spcPts val="2975"/>
              </a:lnSpc>
              <a:buNone/>
            </a:pPr>
            <a:endParaRPr lang="en-US" sz="1860" dirty="0"/>
          </a:p>
        </p:txBody>
      </p:sp>
      <p:sp>
        <p:nvSpPr>
          <p:cNvPr id="8" name="Shape 5"/>
          <p:cNvSpPr/>
          <p:nvPr/>
        </p:nvSpPr>
        <p:spPr>
          <a:xfrm>
            <a:off x="5250815" y="3205480"/>
            <a:ext cx="4129405" cy="4034790"/>
          </a:xfrm>
          <a:prstGeom prst="roundRect">
            <a:avLst>
              <a:gd name="adj" fmla="val 1854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94139" y="3447516"/>
            <a:ext cx="2360771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05"/>
              </a:lnSpc>
              <a:buNone/>
            </a:pPr>
            <a:r>
              <a:rPr lang="en-US" sz="2325" dirty="0"/>
              <a:t>Statistics</a:t>
            </a:r>
            <a:endParaRPr lang="en-US" sz="2325" dirty="0"/>
          </a:p>
        </p:txBody>
      </p:sp>
      <p:sp>
        <p:nvSpPr>
          <p:cNvPr id="10" name="Text 7"/>
          <p:cNvSpPr/>
          <p:nvPr/>
        </p:nvSpPr>
        <p:spPr>
          <a:xfrm>
            <a:off x="5494139" y="4047906"/>
            <a:ext cx="3642122" cy="187444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  <a:sym typeface="+mn-ea"/>
              </a:rPr>
              <a:t>Approximately 10 million people worldwide are living with Parkinson's disease.</a:t>
            </a:r>
            <a:endParaRPr lang="en-US" sz="1860" dirty="0"/>
          </a:p>
          <a:p>
            <a:pPr marL="0" indent="0">
              <a:lnSpc>
                <a:spcPts val="2975"/>
              </a:lnSpc>
              <a:buNone/>
            </a:pPr>
            <a:endParaRPr lang="en-US" sz="1860" dirty="0"/>
          </a:p>
        </p:txBody>
      </p:sp>
      <p:sp>
        <p:nvSpPr>
          <p:cNvPr id="11" name="Shape 8"/>
          <p:cNvSpPr/>
          <p:nvPr/>
        </p:nvSpPr>
        <p:spPr>
          <a:xfrm>
            <a:off x="9615805" y="3205480"/>
            <a:ext cx="4129405" cy="3980815"/>
          </a:xfrm>
          <a:prstGeom prst="roundRect">
            <a:avLst>
              <a:gd name="adj" fmla="val 1854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9447" y="3447516"/>
            <a:ext cx="2827496" cy="3661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05"/>
              </a:lnSpc>
              <a:buNone/>
            </a:pPr>
            <a:r>
              <a:rPr lang="en-US" sz="2325" dirty="0">
                <a:solidFill>
                  <a:srgbClr val="272525"/>
                </a:solidFill>
                <a:latin typeface="Georgia" panose="02040502050405020303" pitchFamily="34" charset="0"/>
                <a:ea typeface="Georgia" panose="02040502050405020303" pitchFamily="34" charset="-122"/>
                <a:cs typeface="Georgia" panose="02040502050405020303" pitchFamily="34" charset="-120"/>
                <a:sym typeface="+mn-ea"/>
              </a:rPr>
              <a:t>Progression</a:t>
            </a:r>
            <a:endParaRPr lang="en-US" sz="2325" dirty="0"/>
          </a:p>
          <a:p>
            <a:pPr marL="0" indent="0">
              <a:lnSpc>
                <a:spcPts val="2905"/>
              </a:lnSpc>
              <a:buNone/>
            </a:pPr>
            <a:endParaRPr lang="en-US" sz="2325" dirty="0"/>
          </a:p>
        </p:txBody>
      </p:sp>
      <p:sp>
        <p:nvSpPr>
          <p:cNvPr id="13" name="Text 10"/>
          <p:cNvSpPr/>
          <p:nvPr/>
        </p:nvSpPr>
        <p:spPr>
          <a:xfrm>
            <a:off x="9859447" y="4047906"/>
            <a:ext cx="3642122" cy="11246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  <a:sym typeface="+mn-ea"/>
              </a:rPr>
              <a:t>Symptoms typically worsen over time, but the rate of progression can vary from person to person.</a:t>
            </a:r>
            <a:endParaRPr lang="en-US" sz="1860" dirty="0"/>
          </a:p>
          <a:p>
            <a:pPr marL="0" indent="0">
              <a:lnSpc>
                <a:spcPts val="2975"/>
              </a:lnSpc>
              <a:buNone/>
            </a:pPr>
            <a:endParaRPr lang="en-US" sz="186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556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5230" y="1731086"/>
            <a:ext cx="6502003" cy="7322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810"/>
              </a:lnSpc>
              <a:buNone/>
            </a:pPr>
            <a:r>
              <a:rPr lang="en-US" sz="7200" dirty="0">
                <a:latin typeface="Brush Script MT" panose="03060802040406070304" charset="0"/>
                <a:cs typeface="Brush Script MT" panose="03060802040406070304" charset="0"/>
              </a:rPr>
              <a:t>Steps involved:</a:t>
            </a:r>
            <a:endParaRPr lang="en-US" sz="7200" dirty="0">
              <a:latin typeface="Brush Script MT" panose="03060802040406070304" charset="0"/>
              <a:cs typeface="Brush Script MT" panose="030608020404060703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85230" y="3283472"/>
            <a:ext cx="12859941" cy="46802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6" name="Shape 3"/>
          <p:cNvSpPr/>
          <p:nvPr/>
        </p:nvSpPr>
        <p:spPr>
          <a:xfrm>
            <a:off x="2137648" y="3330462"/>
            <a:ext cx="47149" cy="820218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7" name="Shape 4"/>
          <p:cNvSpPr/>
          <p:nvPr/>
        </p:nvSpPr>
        <p:spPr>
          <a:xfrm>
            <a:off x="1895713" y="306373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1</a:t>
            </a:r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21212" y="4938327"/>
            <a:ext cx="3657362" cy="14995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975"/>
              </a:lnSpc>
              <a:buNone/>
            </a:pPr>
            <a:endParaRPr lang="en-US" sz="1860" dirty="0"/>
          </a:p>
        </p:txBody>
      </p:sp>
      <p:sp>
        <p:nvSpPr>
          <p:cNvPr id="11" name="Shape 8"/>
          <p:cNvSpPr/>
          <p:nvPr/>
        </p:nvSpPr>
        <p:spPr>
          <a:xfrm>
            <a:off x="7291626" y="3283472"/>
            <a:ext cx="47149" cy="820218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12" name="Shape 9"/>
          <p:cNvSpPr/>
          <p:nvPr/>
        </p:nvSpPr>
        <p:spPr>
          <a:xfrm>
            <a:off x="7049691" y="306373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3</a:t>
            </a:r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2446873" y="3283472"/>
            <a:ext cx="47149" cy="820218"/>
          </a:xfrm>
          <a:prstGeom prst="rect">
            <a:avLst/>
          </a:prstGeom>
          <a:solidFill>
            <a:srgbClr val="E1A9EF"/>
          </a:solidFill>
        </p:spPr>
      </p:sp>
      <p:sp>
        <p:nvSpPr>
          <p:cNvPr id="17" name="Shape 14"/>
          <p:cNvSpPr/>
          <p:nvPr/>
        </p:nvSpPr>
        <p:spPr>
          <a:xfrm>
            <a:off x="12176363" y="306373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5</a:t>
            </a:r>
            <a:endParaRPr lang="en-US"/>
          </a:p>
        </p:txBody>
      </p:sp>
      <p:sp>
        <p:nvSpPr>
          <p:cNvPr id="22" name="Shape 4"/>
          <p:cNvSpPr/>
          <p:nvPr/>
        </p:nvSpPr>
        <p:spPr>
          <a:xfrm>
            <a:off x="9626838" y="304341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</p:sp>
      <p:sp>
        <p:nvSpPr>
          <p:cNvPr id="23" name="Shape 8"/>
          <p:cNvSpPr/>
          <p:nvPr/>
        </p:nvSpPr>
        <p:spPr>
          <a:xfrm>
            <a:off x="9869091" y="3283472"/>
            <a:ext cx="47149" cy="820218"/>
          </a:xfrm>
          <a:prstGeom prst="rect">
            <a:avLst/>
          </a:prstGeom>
          <a:solidFill>
            <a:srgbClr val="E1A9EF"/>
          </a:solidFill>
        </p:spPr>
        <p:txBody>
          <a:bodyPr/>
          <a:p>
            <a:r>
              <a:rPr lang="en-US"/>
              <a:t>5</a:t>
            </a:r>
            <a:endParaRPr lang="en-US"/>
          </a:p>
        </p:txBody>
      </p:sp>
      <p:sp>
        <p:nvSpPr>
          <p:cNvPr id="24" name="Shape 8"/>
          <p:cNvSpPr/>
          <p:nvPr/>
        </p:nvSpPr>
        <p:spPr>
          <a:xfrm>
            <a:off x="4714796" y="3330462"/>
            <a:ext cx="47149" cy="820218"/>
          </a:xfrm>
          <a:prstGeom prst="rect">
            <a:avLst/>
          </a:prstGeom>
          <a:solidFill>
            <a:srgbClr val="E1A9EF"/>
          </a:solidFill>
        </p:spPr>
        <p:txBody>
          <a:bodyPr/>
          <a:p>
            <a:r>
              <a:rPr lang="en-US"/>
              <a:t>2</a:t>
            </a:r>
            <a:endParaRPr lang="en-US"/>
          </a:p>
        </p:txBody>
      </p:sp>
      <p:sp>
        <p:nvSpPr>
          <p:cNvPr id="26" name="Shape 9"/>
          <p:cNvSpPr/>
          <p:nvPr/>
        </p:nvSpPr>
        <p:spPr>
          <a:xfrm>
            <a:off x="4472861" y="306373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2</a:t>
            </a:r>
            <a:endParaRPr lang="en-US"/>
          </a:p>
        </p:txBody>
      </p:sp>
      <p:sp>
        <p:nvSpPr>
          <p:cNvPr id="27" name="Shape 9"/>
          <p:cNvSpPr/>
          <p:nvPr/>
        </p:nvSpPr>
        <p:spPr>
          <a:xfrm>
            <a:off x="9626521" y="3043410"/>
            <a:ext cx="531138" cy="527232"/>
          </a:xfrm>
          <a:prstGeom prst="roundRect">
            <a:avLst>
              <a:gd name="adj" fmla="val 10406"/>
            </a:avLst>
          </a:prstGeom>
          <a:solidFill>
            <a:srgbClr val="F0D4F7"/>
          </a:solidFill>
          <a:ln w="7620">
            <a:solidFill>
              <a:srgbClr val="E1A9EF"/>
            </a:solidFill>
            <a:prstDash val="solid"/>
          </a:ln>
        </p:spPr>
        <p:txBody>
          <a:bodyPr/>
          <a:p>
            <a:r>
              <a:rPr lang="en-US"/>
              <a:t>4</a:t>
            </a:r>
            <a:endParaRPr lang="en-US"/>
          </a:p>
        </p:txBody>
      </p:sp>
      <p:pic>
        <p:nvPicPr>
          <p:cNvPr id="30" name="Content Placeholder 29" descr="WhatsApp Image 2023-07-30 at 11.33.01 AM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1535" y="4415790"/>
            <a:ext cx="2619375" cy="1743075"/>
          </a:xfrm>
          <a:prstGeom prst="rect">
            <a:avLst/>
          </a:prstGeom>
        </p:spPr>
      </p:pic>
      <p:pic>
        <p:nvPicPr>
          <p:cNvPr id="32" name="Content Placeholder 31" descr="WhatsApp Image 2023-07-30 at 11.34.38 AM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04895" y="4613275"/>
            <a:ext cx="2378075" cy="1824355"/>
          </a:xfrm>
          <a:prstGeom prst="rect">
            <a:avLst/>
          </a:prstGeom>
        </p:spPr>
      </p:pic>
      <p:pic>
        <p:nvPicPr>
          <p:cNvPr id="34" name="Picture 33" descr="WhatsApp Image 2023-07-30 at 11.36.47 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70" y="4415790"/>
            <a:ext cx="2663825" cy="1544320"/>
          </a:xfrm>
          <a:prstGeom prst="rect">
            <a:avLst/>
          </a:prstGeom>
        </p:spPr>
      </p:pic>
      <p:pic>
        <p:nvPicPr>
          <p:cNvPr id="35" name="Picture 34" descr="WhatsApp Image 2023-07-30 at 11.37.27 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590" y="4509135"/>
            <a:ext cx="2032635" cy="2032635"/>
          </a:xfrm>
          <a:prstGeom prst="rect">
            <a:avLst/>
          </a:prstGeom>
        </p:spPr>
      </p:pic>
      <p:pic>
        <p:nvPicPr>
          <p:cNvPr id="36" name="Picture 35" descr="WhatsApp Image 2023-07-30 at 11.38.41 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1405" y="4311015"/>
            <a:ext cx="2508885" cy="2126615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1247775" y="6494780"/>
            <a:ext cx="1792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Get data</a:t>
            </a:r>
            <a:endParaRPr lang="en-US" sz="2000"/>
          </a:p>
        </p:txBody>
      </p:sp>
      <p:sp>
        <p:nvSpPr>
          <p:cNvPr id="38" name="Text Box 37"/>
          <p:cNvSpPr txBox="1"/>
          <p:nvPr/>
        </p:nvSpPr>
        <p:spPr>
          <a:xfrm>
            <a:off x="3604895" y="6494780"/>
            <a:ext cx="2324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Data preparation</a:t>
            </a:r>
            <a:endParaRPr lang="en-US" sz="2000"/>
          </a:p>
        </p:txBody>
      </p:sp>
      <p:sp>
        <p:nvSpPr>
          <p:cNvPr id="39" name="Text Box 38"/>
          <p:cNvSpPr txBox="1"/>
          <p:nvPr/>
        </p:nvSpPr>
        <p:spPr>
          <a:xfrm>
            <a:off x="5890260" y="6494780"/>
            <a:ext cx="2702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Train data</a:t>
            </a:r>
            <a:endParaRPr lang="en-US" sz="2000"/>
          </a:p>
        </p:txBody>
      </p:sp>
      <p:sp>
        <p:nvSpPr>
          <p:cNvPr id="40" name="Text Box 39"/>
          <p:cNvSpPr txBox="1"/>
          <p:nvPr/>
        </p:nvSpPr>
        <p:spPr>
          <a:xfrm>
            <a:off x="9038590" y="6541770"/>
            <a:ext cx="1684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/>
              <a:t>Test data</a:t>
            </a:r>
            <a:endParaRPr lang="en-US" sz="2000"/>
          </a:p>
        </p:txBody>
      </p:sp>
      <p:sp>
        <p:nvSpPr>
          <p:cNvPr id="41" name="Text Box 40"/>
          <p:cNvSpPr txBox="1"/>
          <p:nvPr/>
        </p:nvSpPr>
        <p:spPr>
          <a:xfrm>
            <a:off x="11442700" y="6541770"/>
            <a:ext cx="2303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Prediction analysis</a:t>
            </a:r>
            <a:endParaRPr lang="en-US" sz="2000"/>
          </a:p>
        </p:txBody>
      </p:sp>
      <p:sp>
        <p:nvSpPr>
          <p:cNvPr id="42" name="Text Box 41"/>
          <p:cNvSpPr txBox="1"/>
          <p:nvPr/>
        </p:nvSpPr>
        <p:spPr>
          <a:xfrm>
            <a:off x="940435" y="7200900"/>
            <a:ext cx="1280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E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6600">
                <a:latin typeface="Brush Script MT" panose="03060802040406070304" charset="0"/>
                <a:cs typeface="Brush Script MT" panose="03060802040406070304" charset="0"/>
              </a:rPr>
              <a:t>Data Preparation:</a:t>
            </a:r>
            <a:endParaRPr lang="en-US" sz="6600">
              <a:latin typeface="Brush Script MT" panose="03060802040406070304" charset="0"/>
              <a:cs typeface="Brush Script MT" panose="03060802040406070304" charset="0"/>
            </a:endParaRPr>
          </a:p>
        </p:txBody>
      </p:sp>
      <p:pic>
        <p:nvPicPr>
          <p:cNvPr id="16" name="Content Placeholder 15" descr="WhatsApp Image 2023-07-30 at 12.06.34 PM"/>
          <p:cNvPicPr>
            <a:picLocks noChangeAspect="1"/>
          </p:cNvPicPr>
          <p:nvPr>
            <p:ph idx="1"/>
          </p:nvPr>
        </p:nvPicPr>
        <p:blipFill>
          <a:blip r:embed="rId1"/>
          <a:srcRect l="4691" t="29466" r="81180" b="16679"/>
          <a:stretch>
            <a:fillRect/>
          </a:stretch>
        </p:blipFill>
        <p:spPr>
          <a:xfrm>
            <a:off x="731520" y="2454910"/>
            <a:ext cx="2991485" cy="5431155"/>
          </a:xfrm>
          <a:prstGeom prst="rect">
            <a:avLst/>
          </a:prstGeom>
        </p:spPr>
      </p:pic>
      <p:pic>
        <p:nvPicPr>
          <p:cNvPr id="14" name="Content Placeholder 13" descr="WhatsApp Image 2023-07-30 at 12.06.24 PM"/>
          <p:cNvPicPr>
            <a:picLocks noChangeAspect="1"/>
          </p:cNvPicPr>
          <p:nvPr>
            <p:ph sz="half" idx="2"/>
          </p:nvPr>
        </p:nvPicPr>
        <p:blipFill>
          <a:blip r:embed="rId2"/>
          <a:srcRect l="4212" t="28399" r="187" b="12476"/>
          <a:stretch>
            <a:fillRect/>
          </a:stretch>
        </p:blipFill>
        <p:spPr>
          <a:xfrm>
            <a:off x="3963035" y="2655570"/>
            <a:ext cx="5634355" cy="3340735"/>
          </a:xfrm>
          <a:prstGeom prst="rect">
            <a:avLst/>
          </a:prstGeom>
        </p:spPr>
      </p:pic>
      <p:pic>
        <p:nvPicPr>
          <p:cNvPr id="12" name="Content Placeholder 11" descr="WhatsApp Image 2023-07-30 at 12.06.08 PM"/>
          <p:cNvPicPr>
            <a:picLocks noChangeAspect="1"/>
          </p:cNvPicPr>
          <p:nvPr/>
        </p:nvPicPr>
        <p:blipFill>
          <a:blip r:embed="rId3"/>
          <a:srcRect l="4308" t="28551" r="68201" b="7986"/>
          <a:stretch>
            <a:fillRect/>
          </a:stretch>
        </p:blipFill>
        <p:spPr>
          <a:xfrm>
            <a:off x="9837420" y="2454910"/>
            <a:ext cx="4623435" cy="5431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555750" y="1701165"/>
            <a:ext cx="122942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800">
                <a:latin typeface="Bodoni MT Condensed" panose="02070606080606020203" charset="0"/>
                <a:cs typeface="Bodoni MT Condensed" panose="02070606080606020203" charset="0"/>
                <a:sym typeface="+mn-ea"/>
              </a:rPr>
              <a:t>Data source collected </a:t>
            </a:r>
            <a:r>
              <a:rPr lang="en-US">
                <a:sym typeface="+mn-ea"/>
              </a:rPr>
              <a:t>: </a:t>
            </a:r>
            <a:r>
              <a:rPr lang="en-US">
                <a:sym typeface="+mn-ea"/>
                <a:hlinkClick r:id="rId4" action="ppaction://hlinkfile"/>
              </a:rPr>
              <a:t>https://www.kaggle.com/datasets/thedevastator/unlocking-clues-to-parkinson-s-disease-progressi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E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7200">
                <a:latin typeface="Brush Script MT" panose="03060802040406070304" charset="0"/>
                <a:cs typeface="Brush Script MT" panose="03060802040406070304" charset="0"/>
              </a:rPr>
              <a:t>Attributes</a:t>
            </a:r>
            <a:endParaRPr lang="en-US" sz="7200">
              <a:latin typeface="Brush Script MT" panose="03060802040406070304" charset="0"/>
              <a:cs typeface="Brush Script MT" panose="03060802040406070304" charset="0"/>
            </a:endParaRPr>
          </a:p>
        </p:txBody>
      </p:sp>
      <p:pic>
        <p:nvPicPr>
          <p:cNvPr id="5" name="Content Placeholder 4" descr="WhatsApp Image 2023-07-30 at 4.02.49 PM"/>
          <p:cNvPicPr>
            <a:picLocks noChangeAspect="1"/>
          </p:cNvPicPr>
          <p:nvPr>
            <p:ph idx="1"/>
          </p:nvPr>
        </p:nvPicPr>
        <p:blipFill>
          <a:blip r:embed="rId1"/>
          <a:srcRect l="3565" t="32340" r="35442" b="50672"/>
          <a:stretch>
            <a:fillRect/>
          </a:stretch>
        </p:blipFill>
        <p:spPr>
          <a:xfrm>
            <a:off x="2776855" y="2300605"/>
            <a:ext cx="9420225" cy="340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E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6600">
                <a:latin typeface="Brush Script MT" panose="03060802040406070304" charset="0"/>
                <a:cs typeface="Brush Script MT" panose="03060802040406070304" charset="0"/>
              </a:rPr>
              <a:t>Data Visualization:</a:t>
            </a:r>
            <a:endParaRPr lang="en-US" sz="6600">
              <a:latin typeface="Brush Script MT" panose="03060802040406070304" charset="0"/>
              <a:cs typeface="Brush Script MT" panose="03060802040406070304" charset="0"/>
            </a:endParaRPr>
          </a:p>
        </p:txBody>
      </p:sp>
      <p:pic>
        <p:nvPicPr>
          <p:cNvPr id="3" name="Content Placeholder 2" descr="WhatsApp Image 2023-07-30 at 12.14.12 PM"/>
          <p:cNvPicPr>
            <a:picLocks noChangeAspect="1"/>
          </p:cNvPicPr>
          <p:nvPr>
            <p:ph sz="half" idx="1"/>
          </p:nvPr>
        </p:nvPicPr>
        <p:blipFill>
          <a:blip r:embed="rId1"/>
          <a:srcRect l="2440" t="21560" r="52068" b="8675"/>
          <a:stretch>
            <a:fillRect/>
          </a:stretch>
        </p:blipFill>
        <p:spPr>
          <a:xfrm>
            <a:off x="568325" y="2124075"/>
            <a:ext cx="6452235" cy="5041265"/>
          </a:xfrm>
          <a:prstGeom prst="rect">
            <a:avLst/>
          </a:prstGeom>
        </p:spPr>
      </p:pic>
      <p:pic>
        <p:nvPicPr>
          <p:cNvPr id="4" name="Content Placeholder 3" descr="WhatsApp Image 2023-07-30 at 12.14.47 PM"/>
          <p:cNvPicPr>
            <a:picLocks noChangeAspect="1"/>
          </p:cNvPicPr>
          <p:nvPr>
            <p:ph sz="half" idx="2"/>
          </p:nvPr>
        </p:nvPicPr>
        <p:blipFill>
          <a:blip r:embed="rId2"/>
          <a:srcRect l="3937" t="26912" r="47604" b="10971"/>
          <a:stretch>
            <a:fillRect/>
          </a:stretch>
        </p:blipFill>
        <p:spPr>
          <a:xfrm>
            <a:off x="7682865" y="2107565"/>
            <a:ext cx="6627495" cy="5057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5655" y="7437120"/>
            <a:ext cx="5902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Heat map</a:t>
            </a:r>
            <a:endParaRPr lang="en-US" sz="2800"/>
          </a:p>
        </p:txBody>
      </p:sp>
      <p:sp>
        <p:nvSpPr>
          <p:cNvPr id="6" name="Text Box 5"/>
          <p:cNvSpPr txBox="1"/>
          <p:nvPr/>
        </p:nvSpPr>
        <p:spPr>
          <a:xfrm>
            <a:off x="8491220" y="7346315"/>
            <a:ext cx="487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Box plot</a:t>
            </a:r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E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Content Placeholder 2" descr="WhatsApp Image 2023-07-30 at 12.17.38 PM"/>
          <p:cNvPicPr>
            <a:picLocks noChangeAspect="1"/>
          </p:cNvPicPr>
          <p:nvPr>
            <p:ph sz="half" idx="1"/>
          </p:nvPr>
        </p:nvPicPr>
        <p:blipFill>
          <a:blip r:embed="rId1"/>
          <a:srcRect l="3565" t="25897" r="59941" b="9342"/>
          <a:stretch>
            <a:fillRect/>
          </a:stretch>
        </p:blipFill>
        <p:spPr>
          <a:xfrm>
            <a:off x="7974330" y="4836160"/>
            <a:ext cx="5662930" cy="3157855"/>
          </a:xfrm>
          <a:prstGeom prst="rect">
            <a:avLst/>
          </a:prstGeom>
        </p:spPr>
      </p:pic>
      <p:pic>
        <p:nvPicPr>
          <p:cNvPr id="5" name="Content Placeholder 4" descr="WhatsApp Image 2023-07-30 at 12.18.30 PM"/>
          <p:cNvPicPr>
            <a:picLocks noChangeAspect="1"/>
          </p:cNvPicPr>
          <p:nvPr>
            <p:ph sz="half" idx="2"/>
          </p:nvPr>
        </p:nvPicPr>
        <p:blipFill>
          <a:blip r:embed="rId2"/>
          <a:srcRect l="4212" t="23920" r="38628" b="12476"/>
          <a:stretch>
            <a:fillRect/>
          </a:stretch>
        </p:blipFill>
        <p:spPr>
          <a:xfrm>
            <a:off x="763270" y="4858385"/>
            <a:ext cx="5532120" cy="3114040"/>
          </a:xfrm>
          <a:prstGeom prst="rect">
            <a:avLst/>
          </a:prstGeom>
        </p:spPr>
      </p:pic>
      <p:pic>
        <p:nvPicPr>
          <p:cNvPr id="7" name="Picture 6" descr="WhatsApp Image 2023-07-30 at 12.18.45 PM"/>
          <p:cNvPicPr>
            <a:picLocks noChangeAspect="1"/>
          </p:cNvPicPr>
          <p:nvPr/>
        </p:nvPicPr>
        <p:blipFill>
          <a:blip r:embed="rId3"/>
          <a:srcRect l="3703" t="26610" r="60451" b="7850"/>
          <a:stretch>
            <a:fillRect/>
          </a:stretch>
        </p:blipFill>
        <p:spPr>
          <a:xfrm>
            <a:off x="4497705" y="901700"/>
            <a:ext cx="4992370" cy="37801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399280" y="158115"/>
            <a:ext cx="509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/>
              <a:t>Outliers</a:t>
            </a:r>
            <a:endParaRPr lang="en-US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3222</Words>
  <Application>WPS Presentation</Application>
  <PresentationFormat>On-screen Show (16:9)</PresentationFormat>
  <Paragraphs>148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SimSun</vt:lpstr>
      <vt:lpstr>Wingdings</vt:lpstr>
      <vt:lpstr>adonis-web</vt:lpstr>
      <vt:lpstr>Segoe Print</vt:lpstr>
      <vt:lpstr>adonis-web</vt:lpstr>
      <vt:lpstr>adonis-web</vt:lpstr>
      <vt:lpstr>Source Sans Pro</vt:lpstr>
      <vt:lpstr>Source Sans Pro</vt:lpstr>
      <vt:lpstr>Source Sans Pro</vt:lpstr>
      <vt:lpstr>Century Gothic</vt:lpstr>
      <vt:lpstr>Lucida Calligraphy</vt:lpstr>
      <vt:lpstr>Baskerville Old Face</vt:lpstr>
      <vt:lpstr>Wingdings</vt:lpstr>
      <vt:lpstr>Californian FB</vt:lpstr>
      <vt:lpstr>Brush Script MT</vt:lpstr>
      <vt:lpstr>Georgia</vt:lpstr>
      <vt:lpstr>Georgia</vt:lpstr>
      <vt:lpstr>Georgia</vt:lpstr>
      <vt:lpstr>Lato</vt:lpstr>
      <vt:lpstr>Lato</vt:lpstr>
      <vt:lpstr>Lato</vt:lpstr>
      <vt:lpstr>Bodoni MT Condensed</vt:lpstr>
      <vt:lpstr>Forte</vt:lpstr>
      <vt:lpstr>Microsoft YaHei</vt:lpstr>
      <vt:lpstr>Arial Unicode MS</vt:lpstr>
      <vt:lpstr>Calibri</vt:lpstr>
      <vt:lpstr>MingLiU-ExtB</vt:lpstr>
      <vt:lpstr>Default Design</vt:lpstr>
      <vt:lpstr>PowerPoint 演示文稿</vt:lpstr>
      <vt:lpstr>Table of Contents</vt:lpstr>
      <vt:lpstr>PowerPoint 演示文稿</vt:lpstr>
      <vt:lpstr>PowerPoint 演示文稿</vt:lpstr>
      <vt:lpstr>PowerPoint 演示文稿</vt:lpstr>
      <vt:lpstr>Data Preparation:</vt:lpstr>
      <vt:lpstr>Attributes</vt:lpstr>
      <vt:lpstr>Data Visualization: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shoai</cp:lastModifiedBy>
  <cp:revision>13</cp:revision>
  <dcterms:created xsi:type="dcterms:W3CDTF">2023-07-29T16:41:00Z</dcterms:created>
  <dcterms:modified xsi:type="dcterms:W3CDTF">2023-08-21T05:48:47Z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7B379EE0FF3A4530967F6B77B4FBA27C</vt:lpwstr>
  </property>
  <property fmtid="{D5CDD505-2E9C-101B-9397-08002B2CF9AE}" pid="3" name="KSOProductBuildVer">
    <vt:lpwstr>1033-11.2.0.11537</vt:lpwstr>
  </property>
</Properties>
</file>